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7" r:id="rId1"/>
    <p:sldMasterId id="2147483680" r:id="rId2"/>
  </p:sldMasterIdLst>
  <p:notesMasterIdLst>
    <p:notesMasterId r:id="rId15"/>
  </p:notesMasterIdLst>
  <p:handoutMasterIdLst>
    <p:handoutMasterId r:id="rId16"/>
  </p:handoutMasterIdLst>
  <p:sldIdLst>
    <p:sldId id="333" r:id="rId3"/>
    <p:sldId id="327" r:id="rId4"/>
    <p:sldId id="326" r:id="rId5"/>
    <p:sldId id="339" r:id="rId6"/>
    <p:sldId id="338" r:id="rId7"/>
    <p:sldId id="340" r:id="rId8"/>
    <p:sldId id="329" r:id="rId9"/>
    <p:sldId id="341" r:id="rId10"/>
    <p:sldId id="342" r:id="rId11"/>
    <p:sldId id="343" r:id="rId12"/>
    <p:sldId id="331" r:id="rId13"/>
    <p:sldId id="335" r:id="rId14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  <p15:guide id="3" orient="horz" pos="4276">
          <p15:clr>
            <a:srgbClr val="A4A3A4"/>
          </p15:clr>
        </p15:guide>
        <p15:guide id="4" pos="76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3E5F1"/>
    <a:srgbClr val="DDEBFD"/>
    <a:srgbClr val="C6C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21" autoAdjust="0"/>
    <p:restoredTop sz="88000" autoAdjust="0"/>
  </p:normalViewPr>
  <p:slideViewPr>
    <p:cSldViewPr snapToGrid="0">
      <p:cViewPr>
        <p:scale>
          <a:sx n="50" d="100"/>
          <a:sy n="50" d="100"/>
        </p:scale>
        <p:origin x="-90" y="-150"/>
      </p:cViewPr>
      <p:guideLst>
        <p:guide orient="horz" pos="4320"/>
        <p:guide orient="horz" pos="4276"/>
        <p:guide pos="7680"/>
        <p:guide pos="76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30D18-182F-4228-B916-D2F71D0F39B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37E31-57E5-4777-8318-8A4F61FFF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6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159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38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31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2438072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9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0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7" y="549282"/>
            <a:ext cx="5486399" cy="117030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549282"/>
            <a:ext cx="16052801" cy="117030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8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03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73321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52244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30618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06156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977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78997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2135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24380725" cy="1371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6065079" cy="2752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 userDrawn="1"/>
        </p:nvSpPr>
        <p:spPr>
          <a:xfrm>
            <a:off x="5446643" y="198783"/>
            <a:ext cx="5963479" cy="20275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77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84768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66265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702494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02636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380749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1.jpg" descr="REC_Presentation_Real_3x4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9" y="-1"/>
            <a:ext cx="18288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80126" tIns="80126" rIns="80126" bIns="80126" anchor="ctr"/>
          <a:lstStyle>
            <a:lvl1pPr algn="r" defTabSz="913838">
              <a:defRPr sz="1800">
                <a:solidFill>
                  <a:srgbClr val="92A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12716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20593037" y="13145300"/>
            <a:ext cx="465996" cy="490453"/>
          </a:xfrm>
          <a:prstGeom prst="rect">
            <a:avLst/>
          </a:prstGeom>
        </p:spPr>
        <p:txBody>
          <a:bodyPr lIns="80126" tIns="80126" rIns="80126" bIns="80126" anchor="ctr"/>
          <a:lstStyle>
            <a:lvl1pPr algn="r" defTabSz="1042874">
              <a:defRPr sz="2200">
                <a:solidFill>
                  <a:srgbClr val="92A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smtClean="0"/>
              <a:pPr/>
              <a:t>‹#›</a:t>
            </a:fld>
            <a:endParaRPr dirty="0"/>
          </a:p>
        </p:txBody>
      </p:sp>
      <p:pic>
        <p:nvPicPr>
          <p:cNvPr id="126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t="17290" r="68717"/>
          <a:stretch>
            <a:fillRect/>
          </a:stretch>
        </p:blipFill>
        <p:spPr>
          <a:xfrm>
            <a:off x="200573" y="242341"/>
            <a:ext cx="4892678" cy="1506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l="41537" t="17290"/>
          <a:stretch>
            <a:fillRect/>
          </a:stretch>
        </p:blipFill>
        <p:spPr>
          <a:xfrm>
            <a:off x="12192000" y="-340329"/>
            <a:ext cx="12195896" cy="20095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46556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20566397" y="13132600"/>
            <a:ext cx="492636" cy="515853"/>
          </a:xfrm>
          <a:prstGeom prst="rect">
            <a:avLst/>
          </a:prstGeom>
        </p:spPr>
        <p:txBody>
          <a:bodyPr lIns="80126" tIns="80126" rIns="80126" bIns="80126" anchor="ctr"/>
          <a:lstStyle>
            <a:lvl1pPr algn="r" defTabSz="1042874">
              <a:defRPr>
                <a:solidFill>
                  <a:srgbClr val="92A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35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t="17290" r="68718"/>
          <a:stretch>
            <a:fillRect/>
          </a:stretch>
        </p:blipFill>
        <p:spPr>
          <a:xfrm>
            <a:off x="3047999" y="7"/>
            <a:ext cx="4892678" cy="1506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l="41537" t="17290"/>
          <a:stretch>
            <a:fillRect/>
          </a:stretch>
        </p:blipFill>
        <p:spPr>
          <a:xfrm>
            <a:off x="12192000" y="7"/>
            <a:ext cx="9144000" cy="15066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093791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4.jpg" descr="2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591" y="-1"/>
            <a:ext cx="19406990" cy="1959069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7932549" y="901997"/>
            <a:ext cx="4120253" cy="10570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82987" tIns="82987" rIns="82987" bIns="82987"/>
          <a:lstStyle/>
          <a:p>
            <a:pPr algn="l" defTabSz="946473">
              <a:defRPr sz="1600">
                <a:solidFill>
                  <a:srgbClr val="34507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>
              <a:solidFill>
                <a:srgbClr val="345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20714363" y="12820797"/>
            <a:ext cx="279103" cy="292101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46473">
              <a:defRPr sz="2000">
                <a:solidFill>
                  <a:srgbClr val="8487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02447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1828799" y="4260850"/>
            <a:ext cx="20726401" cy="2940052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11600">
                <a:latin typeface="OpiumNewC"/>
                <a:ea typeface="OpiumNewC"/>
                <a:cs typeface="OpiumNewC"/>
                <a:sym typeface="OpiumNew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3657599" y="7772400"/>
            <a:ext cx="17068801" cy="3505200"/>
          </a:xfrm>
          <a:prstGeom prst="rect">
            <a:avLst/>
          </a:prstGeom>
        </p:spPr>
        <p:txBody>
          <a:bodyPr lIns="121919" tIns="121919" rIns="121919" bIns="121919" anchor="t"/>
          <a:lstStyle>
            <a:lvl1pPr marL="0" indent="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22501859" y="12729588"/>
            <a:ext cx="662941" cy="69647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1182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7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2438072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79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1219199" y="549277"/>
            <a:ext cx="21945601" cy="22860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11600">
                <a:latin typeface="OpiumNewC"/>
                <a:ea typeface="OpiumNewC"/>
                <a:cs typeface="OpiumNewC"/>
                <a:sym typeface="OpiumNew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1219199" y="3200402"/>
            <a:ext cx="21945601" cy="9051926"/>
          </a:xfrm>
          <a:prstGeom prst="rect">
            <a:avLst/>
          </a:prstGeom>
        </p:spPr>
        <p:txBody>
          <a:bodyPr lIns="121919" tIns="121919" rIns="121919" bIns="121919" anchor="t"/>
          <a:lstStyle>
            <a:lvl1pPr marL="900112" indent="-900112" defTabSz="2438400">
              <a:spcBef>
                <a:spcPts val="2000"/>
              </a:spcBef>
              <a:buSzPct val="100000"/>
              <a:buFont typeface="Arial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314450" indent="-857250" defTabSz="2438400">
              <a:spcBef>
                <a:spcPts val="2000"/>
              </a:spcBef>
              <a:buSzPct val="100000"/>
              <a:buFont typeface="Arial"/>
              <a:buChar char="–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714500" indent="-800100" defTabSz="2438400">
              <a:spcBef>
                <a:spcPts val="2000"/>
              </a:spcBef>
              <a:buSzPct val="100000"/>
              <a:buFont typeface="Arial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331720" indent="-960120" defTabSz="2438400">
              <a:spcBef>
                <a:spcPts val="2000"/>
              </a:spcBef>
              <a:buSzPct val="100000"/>
              <a:buFont typeface="Arial"/>
              <a:buChar char="–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788920" indent="-960120" defTabSz="2438400">
              <a:spcBef>
                <a:spcPts val="2000"/>
              </a:spcBef>
              <a:buSzPct val="100000"/>
              <a:buFont typeface="Arial"/>
              <a:buChar char="»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22501859" y="12729588"/>
            <a:ext cx="662941" cy="69647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3157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5" y="3200408"/>
            <a:ext cx="10769601" cy="9051924"/>
          </a:xfrm>
        </p:spPr>
        <p:txBody>
          <a:bodyPr/>
          <a:lstStyle>
            <a:lvl1pPr>
              <a:defRPr sz="7200"/>
            </a:lvl1pPr>
            <a:lvl2pPr>
              <a:defRPr sz="62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7" y="3200408"/>
            <a:ext cx="10769601" cy="9051924"/>
          </a:xfrm>
        </p:spPr>
        <p:txBody>
          <a:bodyPr/>
          <a:lstStyle>
            <a:lvl1pPr>
              <a:defRPr sz="7200"/>
            </a:lvl1pPr>
            <a:lvl2pPr>
              <a:defRPr sz="62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6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8" y="3070228"/>
            <a:ext cx="10773835" cy="1279526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89442" indent="0">
              <a:buNone/>
              <a:defRPr sz="5100" b="1"/>
            </a:lvl2pPr>
            <a:lvl3pPr marL="2378883" indent="0">
              <a:buNone/>
              <a:defRPr sz="4600" b="1"/>
            </a:lvl3pPr>
            <a:lvl4pPr marL="3568325" indent="0">
              <a:buNone/>
              <a:defRPr sz="4100" b="1"/>
            </a:lvl4pPr>
            <a:lvl5pPr marL="4757767" indent="0">
              <a:buNone/>
              <a:defRPr sz="4100" b="1"/>
            </a:lvl5pPr>
            <a:lvl6pPr marL="5947206" indent="0">
              <a:buNone/>
              <a:defRPr sz="4100" b="1"/>
            </a:lvl6pPr>
            <a:lvl7pPr marL="7136648" indent="0">
              <a:buNone/>
              <a:defRPr sz="4100" b="1"/>
            </a:lvl7pPr>
            <a:lvl8pPr marL="8326090" indent="0">
              <a:buNone/>
              <a:defRPr sz="4100" b="1"/>
            </a:lvl8pPr>
            <a:lvl9pPr marL="9515531" indent="0">
              <a:buNone/>
              <a:defRPr sz="4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8" y="4349753"/>
            <a:ext cx="10773835" cy="7902574"/>
          </a:xfrm>
        </p:spPr>
        <p:txBody>
          <a:bodyPr/>
          <a:lstStyle>
            <a:lvl1pPr>
              <a:defRPr sz="62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8" y="3070228"/>
            <a:ext cx="10778066" cy="1279526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89442" indent="0">
              <a:buNone/>
              <a:defRPr sz="5100" b="1"/>
            </a:lvl2pPr>
            <a:lvl3pPr marL="2378883" indent="0">
              <a:buNone/>
              <a:defRPr sz="4600" b="1"/>
            </a:lvl3pPr>
            <a:lvl4pPr marL="3568325" indent="0">
              <a:buNone/>
              <a:defRPr sz="4100" b="1"/>
            </a:lvl4pPr>
            <a:lvl5pPr marL="4757767" indent="0">
              <a:buNone/>
              <a:defRPr sz="4100" b="1"/>
            </a:lvl5pPr>
            <a:lvl6pPr marL="5947206" indent="0">
              <a:buNone/>
              <a:defRPr sz="4100" b="1"/>
            </a:lvl6pPr>
            <a:lvl7pPr marL="7136648" indent="0">
              <a:buNone/>
              <a:defRPr sz="4100" b="1"/>
            </a:lvl7pPr>
            <a:lvl8pPr marL="8326090" indent="0">
              <a:buNone/>
              <a:defRPr sz="4100" b="1"/>
            </a:lvl8pPr>
            <a:lvl9pPr marL="9515531" indent="0">
              <a:buNone/>
              <a:defRPr sz="4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8" y="4349753"/>
            <a:ext cx="10778066" cy="7902574"/>
          </a:xfrm>
        </p:spPr>
        <p:txBody>
          <a:bodyPr/>
          <a:lstStyle>
            <a:lvl1pPr>
              <a:defRPr sz="62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8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8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1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4" y="546099"/>
            <a:ext cx="8022169" cy="2324104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5" y="546106"/>
            <a:ext cx="13631334" cy="11706226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2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4" y="2870206"/>
            <a:ext cx="8022169" cy="9382127"/>
          </a:xfrm>
        </p:spPr>
        <p:txBody>
          <a:bodyPr/>
          <a:lstStyle>
            <a:lvl1pPr marL="0" indent="0">
              <a:buNone/>
              <a:defRPr sz="3600"/>
            </a:lvl1pPr>
            <a:lvl2pPr marL="1189442" indent="0">
              <a:buNone/>
              <a:defRPr sz="3100"/>
            </a:lvl2pPr>
            <a:lvl3pPr marL="2378883" indent="0">
              <a:buNone/>
              <a:defRPr sz="2600"/>
            </a:lvl3pPr>
            <a:lvl4pPr marL="3568325" indent="0">
              <a:buNone/>
              <a:defRPr sz="2300"/>
            </a:lvl4pPr>
            <a:lvl5pPr marL="4757767" indent="0">
              <a:buNone/>
              <a:defRPr sz="2300"/>
            </a:lvl5pPr>
            <a:lvl6pPr marL="5947206" indent="0">
              <a:buNone/>
              <a:defRPr sz="2300"/>
            </a:lvl6pPr>
            <a:lvl7pPr marL="7136648" indent="0">
              <a:buNone/>
              <a:defRPr sz="2300"/>
            </a:lvl7pPr>
            <a:lvl8pPr marL="8326090" indent="0">
              <a:buNone/>
              <a:defRPr sz="2300"/>
            </a:lvl8pPr>
            <a:lvl9pPr marL="9515531" indent="0">
              <a:buNone/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199"/>
            <a:ext cx="14630401" cy="1133476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3"/>
            <a:ext cx="14630401" cy="8229600"/>
          </a:xfrm>
        </p:spPr>
        <p:txBody>
          <a:bodyPr/>
          <a:lstStyle>
            <a:lvl1pPr marL="0" indent="0">
              <a:buNone/>
              <a:defRPr sz="8200"/>
            </a:lvl1pPr>
            <a:lvl2pPr marL="1189442" indent="0">
              <a:buNone/>
              <a:defRPr sz="7200"/>
            </a:lvl2pPr>
            <a:lvl3pPr marL="2378883" indent="0">
              <a:buNone/>
              <a:defRPr sz="6200"/>
            </a:lvl3pPr>
            <a:lvl4pPr marL="3568325" indent="0">
              <a:buNone/>
              <a:defRPr sz="5100"/>
            </a:lvl4pPr>
            <a:lvl5pPr marL="4757767" indent="0">
              <a:buNone/>
              <a:defRPr sz="5100"/>
            </a:lvl5pPr>
            <a:lvl6pPr marL="5947206" indent="0">
              <a:buNone/>
              <a:defRPr sz="5100"/>
            </a:lvl6pPr>
            <a:lvl7pPr marL="7136648" indent="0">
              <a:buNone/>
              <a:defRPr sz="5100"/>
            </a:lvl7pPr>
            <a:lvl8pPr marL="8326090" indent="0">
              <a:buNone/>
              <a:defRPr sz="5100"/>
            </a:lvl8pPr>
            <a:lvl9pPr marL="9515531" indent="0">
              <a:buNone/>
              <a:defRPr sz="5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9"/>
            <a:ext cx="14630401" cy="1609724"/>
          </a:xfrm>
        </p:spPr>
        <p:txBody>
          <a:bodyPr/>
          <a:lstStyle>
            <a:lvl1pPr marL="0" indent="0">
              <a:buNone/>
              <a:defRPr sz="3600"/>
            </a:lvl1pPr>
            <a:lvl2pPr marL="1189442" indent="0">
              <a:buNone/>
              <a:defRPr sz="3100"/>
            </a:lvl2pPr>
            <a:lvl3pPr marL="2378883" indent="0">
              <a:buNone/>
              <a:defRPr sz="2600"/>
            </a:lvl3pPr>
            <a:lvl4pPr marL="3568325" indent="0">
              <a:buNone/>
              <a:defRPr sz="2300"/>
            </a:lvl4pPr>
            <a:lvl5pPr marL="4757767" indent="0">
              <a:buNone/>
              <a:defRPr sz="2300"/>
            </a:lvl5pPr>
            <a:lvl6pPr marL="5947206" indent="0">
              <a:buNone/>
              <a:defRPr sz="2300"/>
            </a:lvl6pPr>
            <a:lvl7pPr marL="7136648" indent="0">
              <a:buNone/>
              <a:defRPr sz="2300"/>
            </a:lvl7pPr>
            <a:lvl8pPr marL="8326090" indent="0">
              <a:buNone/>
              <a:defRPr sz="2300"/>
            </a:lvl8pPr>
            <a:lvl9pPr marL="9515531" indent="0">
              <a:buNone/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5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549279"/>
            <a:ext cx="21945601" cy="2286003"/>
          </a:xfrm>
          <a:prstGeom prst="rect">
            <a:avLst/>
          </a:prstGeom>
        </p:spPr>
        <p:txBody>
          <a:bodyPr vert="horz" lIns="237888" tIns="118943" rIns="237888" bIns="1189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3200408"/>
            <a:ext cx="21945601" cy="9051924"/>
          </a:xfrm>
          <a:prstGeom prst="rect">
            <a:avLst/>
          </a:prstGeom>
        </p:spPr>
        <p:txBody>
          <a:bodyPr vert="horz" lIns="237888" tIns="118943" rIns="237888" bIns="11894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1" y="12712704"/>
            <a:ext cx="5689601" cy="730251"/>
          </a:xfrm>
          <a:prstGeom prst="rect">
            <a:avLst/>
          </a:prstGeom>
        </p:spPr>
        <p:txBody>
          <a:bodyPr vert="horz" lIns="237888" tIns="118943" rIns="237888" bIns="118943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89442" hangingPunct="1"/>
            <a:fld id="{6EA0D9D3-9904-8C48-8E03-01760A1D8F8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189442" hangingPunct="1"/>
              <a:t>11/1/2016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2" y="12712704"/>
            <a:ext cx="7721599" cy="730251"/>
          </a:xfrm>
          <a:prstGeom prst="rect">
            <a:avLst/>
          </a:prstGeom>
        </p:spPr>
        <p:txBody>
          <a:bodyPr vert="horz" lIns="237888" tIns="118943" rIns="237888" bIns="118943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89442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1" y="12712704"/>
            <a:ext cx="5689601" cy="730251"/>
          </a:xfrm>
          <a:prstGeom prst="rect">
            <a:avLst/>
          </a:prstGeom>
        </p:spPr>
        <p:txBody>
          <a:bodyPr vert="horz" lIns="237888" tIns="118943" rIns="237888" bIns="118943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89442" hangingPunct="1"/>
            <a:fld id="{DB699076-EACD-6F48-A38F-1CEDAE6B1DD7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189442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9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1189442" rtl="0" eaLnBrk="1" latinLnBrk="0" hangingPunct="1">
        <a:spcBef>
          <a:spcPct val="0"/>
        </a:spcBef>
        <a:buNone/>
        <a:defRPr sz="1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2081" indent="-892081" algn="l" defTabSz="118944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932843" indent="-743401" algn="l" defTabSz="1189442" rtl="0" eaLnBrk="1" latinLnBrk="0" hangingPunct="1">
        <a:spcBef>
          <a:spcPct val="20000"/>
        </a:spcBef>
        <a:buFont typeface="Arial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73603" indent="-594720" algn="l" defTabSz="1189442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163045" indent="-594720" algn="l" defTabSz="1189442" rtl="0" eaLnBrk="1" latinLnBrk="0" hangingPunct="1">
        <a:spcBef>
          <a:spcPct val="20000"/>
        </a:spcBef>
        <a:buFont typeface="Arial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352487" indent="-594720" algn="l" defTabSz="1189442" rtl="0" eaLnBrk="1" latinLnBrk="0" hangingPunct="1">
        <a:spcBef>
          <a:spcPct val="20000"/>
        </a:spcBef>
        <a:buFont typeface="Arial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541928" indent="-594720" algn="l" defTabSz="1189442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731370" indent="-594720" algn="l" defTabSz="1189442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920812" indent="-594720" algn="l" defTabSz="1189442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110251" indent="-594720" algn="l" defTabSz="1189442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89442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78883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68325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757767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947206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136648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326090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515531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2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ttern.jpg"/>
          <p:cNvPicPr>
            <a:picLocks noChangeAspect="1"/>
          </p:cNvPicPr>
          <p:nvPr/>
        </p:nvPicPr>
        <p:blipFill>
          <a:blip r:embed="rId2">
            <a:extLst/>
          </a:blip>
          <a:srcRect l="62629" t="4038" r="15742"/>
          <a:stretch>
            <a:fillRect/>
          </a:stretch>
        </p:blipFill>
        <p:spPr>
          <a:xfrm>
            <a:off x="18156815" y="-45799"/>
            <a:ext cx="6292671" cy="1378866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8029394" y="-76200"/>
            <a:ext cx="131606" cy="13849431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869919" y="12361782"/>
            <a:ext cx="3034299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200" kern="1200" dirty="0">
                <a:solidFill>
                  <a:srgbClr val="092E5E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2016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6768" y="5367130"/>
            <a:ext cx="163134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1">
              <a:lnSpc>
                <a:spcPct val="105000"/>
              </a:lnSpc>
              <a:spcBef>
                <a:spcPct val="0"/>
              </a:spcBef>
            </a:pPr>
            <a:r>
              <a:rPr lang="ru-RU" sz="6000" kern="1200" dirty="0">
                <a:solidFill>
                  <a:srgbClr val="092E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Компенсация затрат российских производителей, связанных с регистрацией на внешних рынках объектов интеллектуальной собственности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9" y="5385"/>
            <a:ext cx="12194346" cy="5361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7927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463476"/>
            <a:ext cx="24383999" cy="830962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120000"/>
              </a:lnSpc>
              <a:spcBef>
                <a:spcPct val="0"/>
              </a:spcBef>
            </a:pPr>
            <a:r>
              <a:rPr lang="ru-RU" sz="4000" kern="1200" dirty="0">
                <a:solidFill>
                  <a:srgbClr val="092E5E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ОСНОВАНИЯ ДЛЯ ОТКАЗА В ПРЕДОСТАВЛЕНИИ СУБСИДИИ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391" y="3848100"/>
            <a:ext cx="22574250" cy="853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1. Подтверждение факта получения организацией субсидии из бюджетов бюджетной системы Российской Федерации на возмещение одних и тех же затрат, связанных с регистрацией на внешних рынках одних и тех же объектов интеллектуальной собственности, на основании нормативных правовых актов Российской Федерации, в том числе на основании настоящих Правил;</a:t>
            </a:r>
          </a:p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2. Несоответствие представленных документов и содержащихся в них сведений, целям и условиям, установленным настоящими Правилами, а также наличие в указанных документах недостоверных сведений;</a:t>
            </a:r>
          </a:p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3. Недостаточность бюджетных ассигнований, предусмотренных федеральным законом о федеральном бюджете на соответствующий финансовый год и лимитов бюджетных обязательств, утвержденных в установленном порядке Министерству промышленности и торговли Российской Федерации, на цели компенсации затрат, связанных с регистрацией на внешних рынках объектов интеллектуальной собственности российских производителей.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57661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486" y="719138"/>
            <a:ext cx="624766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10130" y="498577"/>
            <a:ext cx="2541489" cy="1225048"/>
          </a:xfrm>
          <a:prstGeom prst="rect">
            <a:avLst/>
          </a:prstGeom>
          <a:noFill/>
        </p:spPr>
        <p:txBody>
          <a:bodyPr wrap="square" lIns="237839" tIns="118920" rIns="237839" bIns="118920" rtlCol="0">
            <a:spAutoFit/>
          </a:bodyPr>
          <a:lstStyle/>
          <a:p>
            <a:pPr algn="r" defTabSz="1189197" hangingPunct="1"/>
            <a:endParaRPr lang="en-US" sz="6400" kern="12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69500" y="672610"/>
            <a:ext cx="12496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875459"/>
            <a:ext cx="24383999" cy="787892"/>
          </a:xfrm>
          <a:prstGeom prst="rect">
            <a:avLst/>
          </a:prstGeom>
        </p:spPr>
        <p:txBody>
          <a:bodyPr wrap="square" lIns="243821" tIns="121912" rIns="243821" bIns="121912">
            <a:spAutoFit/>
          </a:bodyPr>
          <a:lstStyle/>
          <a:p>
            <a:pPr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4400" kern="1200" dirty="0">
                <a:solidFill>
                  <a:srgbClr val="092E5E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ПОРЯДОК ПРЕДОСТАВЛЕНИЕ СУБСИДИЙ АО «РОССИЙСКИЙ ЭКСПОРТНЫЙ ЦЕНТР»</a:t>
            </a:r>
            <a:endParaRPr lang="en-US" sz="4400" kern="1200" dirty="0">
              <a:solidFill>
                <a:srgbClr val="092E5E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37071" y="4719711"/>
            <a:ext cx="23614549" cy="7573420"/>
            <a:chOff x="202223" y="997418"/>
            <a:chExt cx="8939151" cy="3786709"/>
          </a:xfrm>
        </p:grpSpPr>
        <p:sp>
          <p:nvSpPr>
            <p:cNvPr id="14" name="TextBox 13"/>
            <p:cNvSpPr txBox="1"/>
            <p:nvPr/>
          </p:nvSpPr>
          <p:spPr>
            <a:xfrm>
              <a:off x="202223" y="3785177"/>
              <a:ext cx="198706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66" indent="-457166" defTabSz="2438215">
                <a:buFont typeface="Arial" panose="020B0604020202020204" pitchFamily="34" charset="0"/>
                <a:buChar char="•"/>
                <a:defRPr/>
              </a:pPr>
              <a:endParaRPr lang="en-US" sz="2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  <a:p>
              <a:pPr marL="457166" indent="-457166" defTabSz="2438215">
                <a:buFont typeface="Arial" panose="020B0604020202020204" pitchFamily="34" charset="0"/>
                <a:buChar char="•"/>
                <a:defRPr/>
              </a:pPr>
              <a:endParaRPr lang="ru-RU" sz="2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875851" y="997418"/>
              <a:ext cx="1618874" cy="1773661"/>
            </a:xfrm>
            <a:prstGeom prst="roundRect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t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215">
                <a:lnSpc>
                  <a:spcPct val="80000"/>
                </a:lnSpc>
                <a:defRPr/>
              </a:pPr>
              <a:r>
                <a:rPr lang="ru-RU" sz="3800" b="1" dirty="0">
                  <a:solidFill>
                    <a:schemeClr val="tx1"/>
                  </a:solidFill>
                  <a:latin typeface="Calibri"/>
                </a:rPr>
                <a:t>РЭЦ - агент Правительства</a:t>
              </a:r>
            </a:p>
            <a:p>
              <a:pPr algn="ctr" defTabSz="2438215">
                <a:lnSpc>
                  <a:spcPct val="80000"/>
                </a:lnSpc>
                <a:defRPr/>
              </a:pPr>
              <a:r>
                <a:rPr lang="ru-RU" sz="3800" b="1" dirty="0">
                  <a:solidFill>
                    <a:schemeClr val="tx1"/>
                  </a:solidFill>
                  <a:latin typeface="Calibri"/>
                </a:rPr>
                <a:t>Российской Федерации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7502778" y="997418"/>
              <a:ext cx="1638596" cy="1729530"/>
            </a:xfrm>
            <a:prstGeom prst="roundRect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t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215">
                <a:lnSpc>
                  <a:spcPct val="80000"/>
                </a:lnSpc>
                <a:defRPr/>
              </a:pPr>
              <a:endParaRPr lang="ru-RU" sz="3800" b="1" dirty="0">
                <a:solidFill>
                  <a:schemeClr val="tx1"/>
                </a:solidFill>
                <a:latin typeface="Calibri"/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310444" y="1222670"/>
              <a:ext cx="1542631" cy="1180295"/>
              <a:chOff x="3799050" y="3416176"/>
              <a:chExt cx="2255613" cy="1278814"/>
            </a:xfrm>
          </p:grpSpPr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3799050" y="3416176"/>
                <a:ext cx="2255613" cy="1278814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215">
                  <a:defRPr/>
                </a:pPr>
                <a:endParaRPr lang="ru-RU" sz="49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1864" y="3614907"/>
                <a:ext cx="1403517" cy="80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215" eaLnBrk="0" fontAlgn="base">
                  <a:spcBef>
                    <a:spcPct val="30000"/>
                  </a:spcBef>
                  <a:spcAft>
                    <a:spcPct val="0"/>
                  </a:spcAft>
                  <a:defRPr/>
                </a:pP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Российский производи-</a:t>
                </a:r>
                <a:r>
                  <a:rPr lang="ru-RU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тель</a:t>
                </a:r>
                <a:endParaRPr lang="en-US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Прямоугольная выноска 17"/>
            <p:cNvSpPr/>
            <p:nvPr/>
          </p:nvSpPr>
          <p:spPr>
            <a:xfrm>
              <a:off x="5637101" y="3078645"/>
              <a:ext cx="2135299" cy="616357"/>
            </a:xfrm>
            <a:prstGeom prst="wedgeRectCallout">
              <a:avLst>
                <a:gd name="adj1" fmla="val -61941"/>
                <a:gd name="adj2" fmla="val -991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166" indent="-457166" defTabSz="2438215">
                <a:buFont typeface="Arial" panose="020B0604020202020204" pitchFamily="34" charset="0"/>
                <a:buChar char="•"/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Взаимодействие между МПТ и РЭЦ осуществляется на основании агентского договора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4718" y="1160543"/>
              <a:ext cx="1855596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438215">
                <a:defRPr/>
              </a:pP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Заявка и комплект документов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39499" y="1084321"/>
              <a:ext cx="1917647" cy="317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438215">
                <a:lnSpc>
                  <a:spcPct val="80000"/>
                </a:lnSpc>
                <a:defRPr/>
              </a:pP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Направление Заключения по заявке (не позднее 05.12.2016 )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68849" y="1921864"/>
              <a:ext cx="1691465" cy="45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438215">
                <a:lnSpc>
                  <a:spcPct val="80000"/>
                </a:lnSpc>
                <a:defRPr/>
              </a:pP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Подписание договора или возврат заявления и комплекта документов (5 </a:t>
              </a:r>
              <a:r>
                <a:rPr lang="ru-RU" sz="22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к.д</a:t>
              </a: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53954" y="1505676"/>
              <a:ext cx="1885884" cy="45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438215">
                <a:lnSpc>
                  <a:spcPct val="80000"/>
                </a:lnSpc>
                <a:defRPr/>
              </a:pP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Уведомление о возможности/невозможности заключения договора (10 </a:t>
              </a:r>
              <a:r>
                <a:rPr lang="ru-RU" sz="22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к.д</a:t>
              </a: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888139" y="2370516"/>
              <a:ext cx="191764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headEnd type="triangle" w="lg" len="lg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Прямая со стрелкой 33"/>
            <p:cNvCxnSpPr/>
            <p:nvPr/>
          </p:nvCxnSpPr>
          <p:spPr>
            <a:xfrm>
              <a:off x="1890989" y="1377434"/>
              <a:ext cx="191764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headEnd type="none" w="lg" len="lg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Прямая со стрелкой 34"/>
            <p:cNvCxnSpPr/>
            <p:nvPr/>
          </p:nvCxnSpPr>
          <p:spPr>
            <a:xfrm>
              <a:off x="5553954" y="1389720"/>
              <a:ext cx="191764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headEnd type="none" w="lg" len="lg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Прямая со стрелкой 35"/>
            <p:cNvCxnSpPr/>
            <p:nvPr/>
          </p:nvCxnSpPr>
          <p:spPr>
            <a:xfrm>
              <a:off x="5542382" y="1950720"/>
              <a:ext cx="19249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headEnd type="triangle" w="lg" len="lg"/>
              <a:tailEnd type="non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7" name="TextBox 36"/>
            <p:cNvSpPr txBox="1"/>
            <p:nvPr/>
          </p:nvSpPr>
          <p:spPr>
            <a:xfrm>
              <a:off x="6123166" y="4467117"/>
              <a:ext cx="1887260" cy="317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438215">
                <a:lnSpc>
                  <a:spcPct val="80000"/>
                </a:lnSpc>
                <a:defRPr/>
              </a:pP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 Подписание договора, представленного РЭЦ (3 </a:t>
              </a:r>
              <a:r>
                <a:rPr lang="ru-RU" sz="22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к.д</a:t>
              </a: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72840" y="4483178"/>
              <a:ext cx="2060478" cy="285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438215">
                <a:lnSpc>
                  <a:spcPct val="70000"/>
                </a:lnSpc>
                <a:defRPr/>
              </a:pP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 Принятие решения  о предоставлении субсидии (12 </a:t>
              </a:r>
              <a:r>
                <a:rPr lang="ru-RU" sz="22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к.д</a:t>
              </a: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1891405" y="1828464"/>
              <a:ext cx="191764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headEnd type="triangle" w="lg" len="lg"/>
              <a:tailEnd type="non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" name="TextBox 45"/>
            <p:cNvSpPr txBox="1"/>
            <p:nvPr/>
          </p:nvSpPr>
          <p:spPr>
            <a:xfrm>
              <a:off x="1904718" y="1519917"/>
              <a:ext cx="1901070" cy="317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438215">
                <a:lnSpc>
                  <a:spcPct val="80000"/>
                </a:lnSpc>
                <a:defRPr/>
              </a:pP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Уведомление о принятии или возврат документов (14 </a:t>
              </a:r>
              <a:r>
                <a:rPr lang="ru-RU" sz="22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к.д</a:t>
              </a: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82326" y="4482989"/>
              <a:ext cx="2496263" cy="285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438215">
                <a:lnSpc>
                  <a:spcPct val="70000"/>
                </a:lnSpc>
                <a:defRPr/>
              </a:pP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 Перечисление субсидии </a:t>
              </a:r>
            </a:p>
            <a:p>
              <a:pPr defTabSz="2438215">
                <a:lnSpc>
                  <a:spcPct val="70000"/>
                </a:lnSpc>
                <a:defRPr/>
              </a:pP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(не позднее 10 </a:t>
              </a:r>
              <a:r>
                <a:rPr lang="ru-RU" sz="22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р.д</a:t>
              </a:r>
              <a:r>
                <a:rPr lang="ru-RU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после принятия решения)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4717384" y="6930658"/>
            <a:ext cx="5067458" cy="584759"/>
          </a:xfrm>
          <a:prstGeom prst="rect">
            <a:avLst/>
          </a:prstGeom>
          <a:noFill/>
        </p:spPr>
        <p:txBody>
          <a:bodyPr wrap="square" lIns="243821" tIns="121912" rIns="243821" bIns="121912" rtlCol="0">
            <a:spAutoFit/>
          </a:bodyPr>
          <a:lstStyle/>
          <a:p>
            <a:pPr defTabSz="2438215">
              <a:defRPr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Направление договора (5 </a:t>
            </a:r>
            <a:r>
              <a:rPr lang="ru-RU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к.д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4674735" y="7430460"/>
            <a:ext cx="5054491" cy="0"/>
          </a:xfrm>
          <a:prstGeom prst="straightConnector1">
            <a:avLst/>
          </a:prstGeom>
          <a:noFill/>
          <a:ln w="25400" cap="flat" cmpd="sng" algn="ctr">
            <a:solidFill>
              <a:srgbClr val="1F497D"/>
            </a:solidFill>
            <a:prstDash val="solid"/>
            <a:headEnd type="none" w="lg" len="lg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82" y="5583279"/>
            <a:ext cx="1666106" cy="17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777" y="6986231"/>
            <a:ext cx="1726751" cy="11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764" y="6097557"/>
            <a:ext cx="4271705" cy="69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Соединительная линия уступом 47"/>
          <p:cNvCxnSpPr>
            <a:stCxn id="16" idx="2"/>
          </p:cNvCxnSpPr>
          <p:nvPr/>
        </p:nvCxnSpPr>
        <p:spPr>
          <a:xfrm rot="5400000" flipH="1">
            <a:off x="12119859" y="-1688649"/>
            <a:ext cx="608103" cy="19126740"/>
          </a:xfrm>
          <a:prstGeom prst="bentConnector4">
            <a:avLst>
              <a:gd name="adj1" fmla="val -687939"/>
              <a:gd name="adj2" fmla="val 100012"/>
            </a:avLst>
          </a:prstGeom>
          <a:noFill/>
          <a:ln w="25400" cap="flat" cmpd="sng" algn="ctr">
            <a:solidFill>
              <a:srgbClr val="1F497D"/>
            </a:solidFill>
            <a:prstDash val="solid"/>
            <a:headEnd type="none" w="lg" len="lg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72788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0048" y="-52299"/>
            <a:ext cx="14167081" cy="13820599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Shape 476"/>
          <p:cNvSpPr/>
          <p:nvPr/>
        </p:nvSpPr>
        <p:spPr>
          <a:xfrm>
            <a:off x="8830189" y="9601049"/>
            <a:ext cx="9984288" cy="3626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3500" cap="all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defRPr>
            </a:pPr>
            <a:r>
              <a:rPr sz="3500" cap="all" dirty="0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НАШИ КОНТАКТЫ:</a:t>
            </a:r>
          </a:p>
          <a:p>
            <a:pPr algn="l" defTabSz="457200">
              <a:spcBef>
                <a:spcPts val="1200"/>
              </a:spcBef>
              <a:defRPr sz="2400" cap="all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defRPr>
            </a:pPr>
            <a:r>
              <a:rPr lang="ru-RU" sz="2400" cap="all" dirty="0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Ведущий консультант фонда поддержки внешнеэкономической деятельности московской области</a:t>
            </a:r>
          </a:p>
          <a:p>
            <a:pPr algn="l" defTabSz="457200">
              <a:spcBef>
                <a:spcPts val="1200"/>
              </a:spcBef>
              <a:defRPr sz="2400" cap="all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defRPr>
            </a:pPr>
            <a:r>
              <a:rPr lang="ru-RU" sz="2400" cap="all" dirty="0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Сухарева Валерия Игоревна</a:t>
            </a:r>
            <a:endParaRPr sz="2400" cap="all" dirty="0">
              <a:solidFill>
                <a:srgbClr val="2A578F"/>
              </a:solidFill>
              <a:uFill>
                <a:solidFill>
                  <a:srgbClr val="000000"/>
                </a:solidFill>
              </a:uFill>
              <a:latin typeface="Circe Bold"/>
              <a:ea typeface="Circe Bold"/>
              <a:cs typeface="Circe Bold"/>
              <a:sym typeface="Circe Bold"/>
            </a:endParaRPr>
          </a:p>
          <a:p>
            <a:pPr algn="l" defTabSz="457200">
              <a:spcBef>
                <a:spcPts val="1200"/>
              </a:spcBef>
              <a:defRPr sz="2400" cap="all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defRPr>
            </a:pPr>
            <a:r>
              <a:rPr lang="ru-RU" sz="2400" cap="all" dirty="0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г. Красногорск</a:t>
            </a:r>
            <a:r>
              <a:rPr sz="2400" cap="all" dirty="0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, </a:t>
            </a:r>
            <a:r>
              <a:rPr lang="ru-RU" sz="2400" cap="all" dirty="0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бульвар строителей 2</a:t>
            </a:r>
            <a:r>
              <a:rPr sz="2400" cap="all" dirty="0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, </a:t>
            </a:r>
            <a:r>
              <a:rPr lang="ru-RU" sz="2400" cap="all" dirty="0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офис</a:t>
            </a:r>
            <a:r>
              <a:rPr sz="2400" cap="all" dirty="0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 </a:t>
            </a:r>
            <a:r>
              <a:rPr lang="ru-RU" sz="2400" cap="all" dirty="0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31</a:t>
            </a:r>
            <a:endParaRPr sz="2400" cap="all" dirty="0">
              <a:solidFill>
                <a:srgbClr val="2A578F"/>
              </a:solidFill>
              <a:uFill>
                <a:solidFill>
                  <a:srgbClr val="000000"/>
                </a:solidFill>
              </a:uFill>
              <a:latin typeface="Circe Bold"/>
              <a:ea typeface="Circe Bold"/>
              <a:cs typeface="Circe Bold"/>
              <a:sym typeface="Circe Bold"/>
            </a:endParaRPr>
          </a:p>
          <a:p>
            <a:pPr algn="l" defTabSz="457200">
              <a:spcBef>
                <a:spcPts val="1200"/>
              </a:spcBef>
              <a:defRPr sz="2400" cap="all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defRPr>
            </a:pPr>
            <a:r>
              <a:rPr lang="ru-RU" sz="2400" cap="all" dirty="0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Т</a:t>
            </a:r>
            <a:r>
              <a:rPr sz="2400" cap="all" dirty="0" err="1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ел</a:t>
            </a:r>
            <a:r>
              <a:rPr lang="ru-RU" sz="2400" cap="all" dirty="0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. 8-926-864-92-21</a:t>
            </a:r>
          </a:p>
          <a:p>
            <a:pPr algn="l" defTabSz="457200">
              <a:spcBef>
                <a:spcPts val="1200"/>
              </a:spcBef>
              <a:defRPr sz="2400" cap="all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defRPr>
            </a:pPr>
            <a:r>
              <a:rPr lang="en-US" sz="2400" cap="all" dirty="0">
                <a:solidFill>
                  <a:srgbClr val="2A578F"/>
                </a:solidFill>
                <a:uFill>
                  <a:solidFill>
                    <a:srgbClr val="000000"/>
                  </a:solidFill>
                </a:uFill>
                <a:latin typeface="Circe Bold"/>
                <a:ea typeface="Circe Bold"/>
                <a:cs typeface="Circe Bold"/>
                <a:sym typeface="Circe Bold"/>
              </a:rPr>
              <a:t>sukharevaritz@gmail.com</a:t>
            </a:r>
            <a:endParaRPr sz="2400" cap="all" dirty="0">
              <a:solidFill>
                <a:srgbClr val="2A578F"/>
              </a:solidFill>
              <a:uFill>
                <a:solidFill>
                  <a:srgbClr val="000000"/>
                </a:solidFill>
              </a:uFill>
              <a:latin typeface="Circe Bold"/>
              <a:ea typeface="Circe Bold"/>
              <a:cs typeface="Circe Bold"/>
              <a:sym typeface="Circe Bold"/>
            </a:endParaRPr>
          </a:p>
        </p:txBody>
      </p:sp>
      <p:pic>
        <p:nvPicPr>
          <p:cNvPr id="477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16225" t="2136" b="1086"/>
          <a:stretch>
            <a:fillRect/>
          </a:stretch>
        </p:blipFill>
        <p:spPr>
          <a:xfrm>
            <a:off x="1445" y="-44182"/>
            <a:ext cx="8130738" cy="138043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9925192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" y="3171071"/>
            <a:ext cx="24383999" cy="633985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4400" kern="1200" dirty="0">
                <a:solidFill>
                  <a:srgbClr val="092E5E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ПРОЕКТ ПОСТАНОВЛЕНИЯ ПРАВИТЕЛЬСТВА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31" y="578458"/>
            <a:ext cx="624766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90752" y="6002450"/>
            <a:ext cx="2005965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4738" indent="-1074738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Правила предоставления субсидий российским производителям на финансирование части затрат, связанных с регистрацией на внешних рынках объектов интеллектуальной собственности;</a:t>
            </a:r>
          </a:p>
          <a:p>
            <a:pPr marL="1074738" indent="-1074738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Порядок осуществления АО «РЭЦ» функций агента Правительства Российской Федерации по вопросу о предоставлении субсидий российским производителям на финансирование части затрат, связанных с регистрацией на внешних рынках объектов интеллектуальной собственности.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0751" y="4686904"/>
            <a:ext cx="20059650" cy="761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219140" hangingPunct="1">
              <a:defRPr sz="2600" b="1" kern="120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/>
              <a:t>Утверждает: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65" y="5979848"/>
            <a:ext cx="786909" cy="8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64" y="7920662"/>
            <a:ext cx="786909" cy="8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20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16189"/>
            <a:ext cx="24383999" cy="633985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4400" kern="1200" dirty="0">
                <a:solidFill>
                  <a:srgbClr val="092E5E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ОСНОВНЫЕ ПОНЯТИЯ И ОПРЕДЕЛЕНИЯ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31" y="578458"/>
            <a:ext cx="624766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3524" y="7354264"/>
            <a:ext cx="6884547" cy="1335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219140" hangingPunct="1"/>
            <a:r>
              <a:rPr lang="ru-RU" sz="2600" kern="1200" dirty="0">
                <a:solidFill>
                  <a:prstClr val="white"/>
                </a:solidFill>
              </a:rPr>
              <a:t>РЕГИСТРАЦИЯ НА ВНЕШНИХ РЫНКАХ ОБЪЕКТОВ ИНТЕЛЛЕКТУАЛНОЙ СОБСТВЕННОСТИ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06349" y="8317330"/>
            <a:ext cx="3622430" cy="1335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219140" hangingPunct="1"/>
            <a:r>
              <a:rPr lang="ru-RU" sz="2600" kern="1200" dirty="0">
                <a:solidFill>
                  <a:prstClr val="white"/>
                </a:solidFill>
              </a:rPr>
              <a:t>ЗАТРАТЫ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525" y="3840582"/>
            <a:ext cx="3993275" cy="1335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219140" hangingPunct="1"/>
            <a:r>
              <a:rPr lang="ru-RU" sz="2600" kern="1200" dirty="0">
                <a:solidFill>
                  <a:prstClr val="white"/>
                </a:solidFill>
              </a:rPr>
              <a:t>ОБЪЕКТЫ ИНТЕЛЛЕКТУАЛЬНОЙ СОБСТВЕННОСТИ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3524" y="5505450"/>
            <a:ext cx="8755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Изобретения, полезные модели, промышленные образцы, товарные знаки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706349" y="3819780"/>
            <a:ext cx="3622430" cy="1335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219140" hangingPunct="1"/>
            <a:r>
              <a:rPr lang="ru-RU" sz="2600" kern="1200" dirty="0">
                <a:solidFill>
                  <a:prstClr val="white"/>
                </a:solidFill>
              </a:rPr>
              <a:t>МЕЖДУНАРОДНЫЕ ПАТЕНТНЫЕ ЗАЯВКИ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06349" y="5467349"/>
            <a:ext cx="10905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Заявки, оформленные и поданные в соответствии с Договором о патентной кооперации от 19.06.1970, Инструкцией к Договору о патентной кооперации от 19.06.1970 и Административной инструкцией к Договору о патентной кооперации от 16.09.2012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706349" y="9960601"/>
            <a:ext cx="108222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Затраты, связанные с регистрацией на внешних рынках объектов интеллектуальной собственности, принадлежащих российским производителям, и понесенные непосредственно ими в 2016 году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7293" y="9001460"/>
            <a:ext cx="106988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охранных документов (патентов, свидетельств) на объекты интеллектуальной собственности в зарубежных странах на основании Договора о патентной кооперации от 19.06.1970,  Парижской конвенции об охране промышленной собственности от 20.03.1883, Мадридского соглашения о международной регистрации знаков от 14.04.1891, Протокола к Мадридскому соглашению от 27.06.1989</a:t>
            </a:r>
          </a:p>
        </p:txBody>
      </p:sp>
    </p:spTree>
    <p:extLst>
      <p:ext uri="{BB962C8B-B14F-4D97-AF65-F5344CB8AC3E}">
        <p14:creationId xmlns:p14="http://schemas.microsoft.com/office/powerpoint/2010/main" val="860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16189"/>
            <a:ext cx="24383999" cy="633985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4400" kern="1200" dirty="0">
                <a:solidFill>
                  <a:srgbClr val="092E5E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НАЗНАЧЕНИЕ СУБСИДИИ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850" y="3546842"/>
            <a:ext cx="22536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Субсидии предоставляются в целях компенсации фактических затрат, понесенных в 2016 году: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5850" y="5334000"/>
            <a:ext cx="21336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spcBef>
                <a:spcPts val="1200"/>
              </a:spcBef>
              <a:buAutoNum type="arabicParenR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 подготовку, подачу и делопроизводство по международным патентным заявкам;</a:t>
            </a:r>
          </a:p>
          <a:p>
            <a:pPr marL="742950" indent="-742950" algn="l">
              <a:spcBef>
                <a:spcPts val="1200"/>
              </a:spcBef>
              <a:buAutoNum type="arabicParenR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 оплату пошлин, связанных с подачей и рассмотрением международных патентных заявок</a:t>
            </a:r>
          </a:p>
          <a:p>
            <a:pPr marL="742950" indent="-742950" algn="l">
              <a:spcBef>
                <a:spcPts val="1200"/>
              </a:spcBef>
              <a:buAutoNum type="arabicParenR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 подготовку, подачу и делопроизводство по национальным и (или) региональным заявкам в зарубежных странах;</a:t>
            </a:r>
          </a:p>
          <a:p>
            <a:pPr marL="742950" indent="-742950" algn="l">
              <a:spcBef>
                <a:spcPts val="1200"/>
              </a:spcBef>
              <a:buFontTx/>
              <a:buAutoNum type="arabicParenR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 оплату пошлин, предусмотренных нормативными правовыми актами зарубежных национальных или региональных патентных ведомств, связанных с рассмотрением заявок, выдачей патентов и поддержанием их в силе в течение первых трех лет;</a:t>
            </a:r>
          </a:p>
          <a:p>
            <a:pPr marL="742950" indent="-742950" algn="l">
              <a:spcBef>
                <a:spcPts val="1200"/>
              </a:spcBef>
              <a:buAutoNum type="arabicParenR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 подготовку, подачу и делопроизводство по заявкам на международную регистрацию товарного знака; </a:t>
            </a:r>
          </a:p>
          <a:p>
            <a:pPr marL="742950" indent="-742950" algn="l">
              <a:spcBef>
                <a:spcPts val="1200"/>
              </a:spcBef>
              <a:buAutoNum type="arabicParenR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 оплату пошлин, подлежащих уплате для получения международной регистрации товарного знака.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997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745664"/>
              </p:ext>
            </p:extLst>
          </p:nvPr>
        </p:nvGraphicFramePr>
        <p:xfrm>
          <a:off x="1536700" y="4068233"/>
          <a:ext cx="21780500" cy="749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7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1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91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пошлин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услуг по подготовке, подаче и делопроизводству по заявкам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Международная заявка РСТ</a:t>
                      </a:r>
                    </a:p>
                    <a:p>
                      <a:pPr algn="l"/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Заявка в зарубежное национальное/ региональное патентное ведомство (изобретение, полезная модель, промышленный образец)</a:t>
                      </a:r>
                    </a:p>
                    <a:p>
                      <a:pPr algn="l"/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Заявка на международную регистрацию товарного знака в соответствии с Мадридским соглашением/протоколом</a:t>
                      </a:r>
                    </a:p>
                    <a:p>
                      <a:pPr algn="l"/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2611439"/>
            <a:ext cx="24383999" cy="633985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4400" kern="1200" dirty="0">
                <a:solidFill>
                  <a:srgbClr val="092E5E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РАЗМЕР КОМПЕНСАЦИЙ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948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892347"/>
              </p:ext>
            </p:extLst>
          </p:nvPr>
        </p:nvGraphicFramePr>
        <p:xfrm>
          <a:off x="2174875" y="3649131"/>
          <a:ext cx="20034250" cy="8824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8892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Тип заявки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Лимит затрат на оплату услуг по подготовке, подаче заявок и делопроизводству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892">
                <a:tc>
                  <a:txBody>
                    <a:bodyPr/>
                    <a:lstStyle/>
                    <a:p>
                      <a:pPr algn="l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Международная заявка РСТ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50 тыс. руб.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892">
                <a:tc>
                  <a:txBody>
                    <a:bodyPr/>
                    <a:lstStyle/>
                    <a:p>
                      <a:pPr algn="l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Заявка в зарубежное национальное/ региональное патентное ведомство:</a:t>
                      </a:r>
                    </a:p>
                    <a:p>
                      <a:pPr lvl="0" algn="l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     1) США</a:t>
                      </a:r>
                    </a:p>
                    <a:p>
                      <a:pPr lvl="0" algn="l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     2) Европейское патентное ведомство (ЕПВ)</a:t>
                      </a:r>
                    </a:p>
                    <a:p>
                      <a:pPr lvl="0" algn="l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     3) Япония</a:t>
                      </a:r>
                    </a:p>
                    <a:p>
                      <a:pPr lvl="0" algn="l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     4) Китай </a:t>
                      </a:r>
                    </a:p>
                    <a:p>
                      <a:pPr lvl="0" algn="l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     5) Республика Корея</a:t>
                      </a:r>
                    </a:p>
                    <a:p>
                      <a:pPr algn="l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     6) Другие страны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 </a:t>
                      </a:r>
                    </a:p>
                    <a:p>
                      <a:pPr algn="ctr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 </a:t>
                      </a:r>
                    </a:p>
                    <a:p>
                      <a:pPr algn="ctr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325 тыс. руб.</a:t>
                      </a:r>
                    </a:p>
                    <a:p>
                      <a:pPr algn="ctr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525 тыс. руб.</a:t>
                      </a:r>
                    </a:p>
                    <a:p>
                      <a:pPr algn="ctr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260 тыс. руб.</a:t>
                      </a:r>
                    </a:p>
                    <a:p>
                      <a:pPr algn="ctr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200 тыс. руб.</a:t>
                      </a:r>
                    </a:p>
                    <a:p>
                      <a:pPr algn="ctr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200 тыс. руб.</a:t>
                      </a:r>
                    </a:p>
                    <a:p>
                      <a:pPr algn="ctr"/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160 тыс. руб.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88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Заявка на международную регистрацию товарного знака в соответствии с Мадридским соглашением/протоколом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50 тыс. руб.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2611439"/>
            <a:ext cx="24383999" cy="633985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4400" kern="1200" dirty="0">
                <a:solidFill>
                  <a:srgbClr val="092E5E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ПРЕДЕЛЬНЫЕ ЗНАЧЕНИЯ КОМПЕНСАЦИЙ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3782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486" y="719138"/>
            <a:ext cx="624766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10130" y="498577"/>
            <a:ext cx="2541489" cy="1225048"/>
          </a:xfrm>
          <a:prstGeom prst="rect">
            <a:avLst/>
          </a:prstGeom>
          <a:noFill/>
        </p:spPr>
        <p:txBody>
          <a:bodyPr wrap="square" lIns="237839" tIns="118920" rIns="237839" bIns="118920" rtlCol="0">
            <a:spAutoFit/>
          </a:bodyPr>
          <a:lstStyle/>
          <a:p>
            <a:pPr algn="r" defTabSz="1189197" hangingPunct="1"/>
            <a:endParaRPr lang="en-US" sz="6400" kern="12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222470"/>
            <a:ext cx="24383999" cy="633985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4400" kern="1200" dirty="0">
                <a:solidFill>
                  <a:srgbClr val="092E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УСЛОВИЯ ПРЕДОСТАВЛЕНИЯ СУБСИДИИ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3385" y="4232481"/>
            <a:ext cx="23215720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indent="-544513" algn="just" defTabSz="457200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 является юридическим лицом, зарегистрированным на территории Российской Федерации;</a:t>
            </a:r>
          </a:p>
          <a:p>
            <a:pPr marL="720725" indent="-544513" algn="just" defTabSz="457200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не является иностранным юридическим лицом, а также российским юридическим лицом, в уставном (складочном) капитале которого доля участия иностранных юридических лиц в совокупности превышает 50 процентов;</a:t>
            </a:r>
          </a:p>
          <a:p>
            <a:pPr marL="720725" indent="-544513" algn="just" defTabSz="457200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организации отсутствует задолженность по налогам, сборам и иным обязательным платежам в бюджеты бюджетной системы Российской Федерации и внебюджетные фонды , срок исполнения по которым наступил в соответствии с законодательством;</a:t>
            </a:r>
          </a:p>
          <a:p>
            <a:pPr marL="720725" indent="-544513" algn="just" defTabSz="457200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не является получателем иных субсидий из федерального бюджета на компенсацию части заявленных в соответствии с настоящими Правилами затрат;</a:t>
            </a:r>
          </a:p>
          <a:p>
            <a:pPr marL="720725" indent="-544513" algn="just" defTabSz="457200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является заявителем по заявкам на объекты интеллектуальной собственности, поданным в Роспатент или Евразийское патентное ведомство, в целях компенсации затрат по международным патентным заявкам</a:t>
            </a:r>
          </a:p>
          <a:p>
            <a:pPr marL="176212" algn="just" defTabSz="457200" hangingPunct="1">
              <a:spcBef>
                <a:spcPts val="1800"/>
              </a:spcBef>
            </a:pPr>
            <a:r>
              <a:rPr lang="ru-RU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</a:t>
            </a:r>
          </a:p>
          <a:p>
            <a:pPr marL="720725" indent="-544513" algn="just" defTabSz="457200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является заявителем по международным патентным заявкам или заявкам, поданным в Роспатент на объекты интеллектуальной собственности, в целях компенсации затрат на зарубежные заявки поданные в национальные или региональные патентные ведомства;</a:t>
            </a:r>
          </a:p>
          <a:p>
            <a:pPr marL="176212" algn="just" defTabSz="457200" hangingPunct="1">
              <a:spcBef>
                <a:spcPts val="1800"/>
              </a:spcBef>
            </a:pPr>
            <a:r>
              <a:rPr lang="ru-RU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</a:t>
            </a:r>
          </a:p>
          <a:p>
            <a:pPr marL="720725" indent="-544513" algn="just" defTabSz="457200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имеет свидетельство на товарный знак, зарегистрированный в Государственном реестре товарных знаков, или поданную заявку на государственную регистрацию товарного знака, в целях компенсации затрат на международную регистрацию товарного знака.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7" y="4100923"/>
            <a:ext cx="786909" cy="8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0" y="4788178"/>
            <a:ext cx="786909" cy="8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8" y="5850775"/>
            <a:ext cx="786909" cy="8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4" y="8025475"/>
            <a:ext cx="786909" cy="8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" y="9766476"/>
            <a:ext cx="786909" cy="8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6" y="11945497"/>
            <a:ext cx="786909" cy="8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5" y="6936873"/>
            <a:ext cx="786909" cy="8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03385" y="3059721"/>
            <a:ext cx="23215720" cy="956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40" hangingPunct="1"/>
            <a:r>
              <a:rPr lang="ru-RU" sz="3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порядке очередности, формируемой исходя из даты поступления полного комплекта документов,</a:t>
            </a:r>
          </a:p>
          <a:p>
            <a:pPr defTabSz="1219140" hangingPunct="1"/>
            <a:r>
              <a:rPr lang="ru-RU" sz="3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соблюдении организацией следующих условий:</a:t>
            </a:r>
          </a:p>
        </p:txBody>
      </p:sp>
    </p:spTree>
    <p:extLst>
      <p:ext uri="{BB962C8B-B14F-4D97-AF65-F5344CB8AC3E}">
        <p14:creationId xmlns:p14="http://schemas.microsoft.com/office/powerpoint/2010/main" val="171508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057701"/>
            <a:ext cx="23145749" cy="9305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indent="-514350" algn="l">
              <a:lnSpc>
                <a:spcPct val="11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заключении договора, подписанное руководителем организации;</a:t>
            </a:r>
          </a:p>
          <a:p>
            <a:pPr marL="514350" indent="-514350" algn="l">
              <a:lnSpc>
                <a:spcPct val="11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выписка из Единого государственного реестра юридических лиц, заверенная в установленном порядке;</a:t>
            </a:r>
          </a:p>
          <a:p>
            <a:pPr marL="514350" indent="-514350" algn="l">
              <a:lnSpc>
                <a:spcPct val="11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справка налогового органа, подтверждающая отсутствие у организации задолженности по уплате налогов, сборов и других обязательных платежей в бюджеты бюджетной системы Российской Федерации, а также во внебюджетные фонды,;</a:t>
            </a:r>
          </a:p>
          <a:p>
            <a:pPr marL="514350" indent="-514350" algn="l">
              <a:lnSpc>
                <a:spcPct val="11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заверенные руководителем организации копии международных патентных заявок, и(или) заявок в зарубежные национальные (региональные) патентные ведомства, и(или) заявок на международную регистрацию товарного знака. Предоставленные копии должны в обязательном порядке содержать информацию о номере заявке, дате подачи, заявителе, получающем ведомстве, типе и названии объекта интеллектуальной собственности;</a:t>
            </a:r>
          </a:p>
          <a:p>
            <a:pPr marL="514350" indent="-514350" algn="l">
              <a:lnSpc>
                <a:spcPct val="11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размера субсидии;</a:t>
            </a:r>
          </a:p>
          <a:p>
            <a:pPr marL="514350" indent="-514350" algn="l">
              <a:lnSpc>
                <a:spcPct val="11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заверенные руководителем и главным бухгалтером организации документы, подтверждающие фактически понесенные в текущем финансовом году затраты и соответствие затрат целевому назначению;</a:t>
            </a:r>
          </a:p>
          <a:p>
            <a:pPr marL="514350" indent="-514350" algn="l">
              <a:lnSpc>
                <a:spcPct val="11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справка, подписанная руководителем и главным бухгалтером организации, подтверждающая, что организация не получала субсидии из бюджетов бюджетной системы Российской Федерации на возмещение части одних и тех же затрат, связанных с регистрацией на внешних рынках одних и тех же объектов интеллектуальной собственности;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60728"/>
            <a:ext cx="24383999" cy="1501723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120000"/>
              </a:lnSpc>
              <a:spcBef>
                <a:spcPct val="0"/>
              </a:spcBef>
            </a:pPr>
            <a:r>
              <a:rPr lang="ru-RU" sz="4000" kern="1200" dirty="0">
                <a:solidFill>
                  <a:srgbClr val="092E5E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ПЕРЕЧЕНЬ ДОКУМЕНТОВ, ПРЕДСТАВЛЯЕМЫХ В АО «РОССИЙСКИЙ ЭКСПОРТНЫЙ ЦЕНТР» В ЦЕЛЯХ ЗАКЛЮЧЕНИЯ ДОГОВОРА НА ПРЕДОСТАВЛЕНИЕ СУБСИДИИ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Calibri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8451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" y="3505599"/>
            <a:ext cx="22802850" cy="89973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indent="-514350" algn="l">
              <a:lnSpc>
                <a:spcPct val="110000"/>
              </a:lnSpc>
              <a:spcBef>
                <a:spcPts val="1200"/>
              </a:spcBef>
              <a:buFont typeface="+mj-lt"/>
              <a:buAutoNum type="arabicParenR" startAt="8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целесообразности правовой охраны предлагаемого объекта интеллектуальной собственности за рубежом;</a:t>
            </a:r>
          </a:p>
          <a:p>
            <a:pPr marL="514350" indent="-514350" algn="l">
              <a:lnSpc>
                <a:spcPct val="110000"/>
              </a:lnSpc>
              <a:spcBef>
                <a:spcPts val="1200"/>
              </a:spcBef>
              <a:buFont typeface="+mj-lt"/>
              <a:buAutoNum type="arabicParenR" startAt="8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подтверждающие, что организация владеет исключительными правами на объекты интеллектуальной собственности, предлагаемые к регистрации на внешних рынках: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компенсации затрат по международным патентным заявкам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заверенную руководителем организации копию уведомления о поступлении заявки, или копию уведомления о поступлении и регистрации заявки на объект интеллектуальной собственности;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компенсации затрат по заявкам, поданным в зарубежные национальные и региональные патентные ведомства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заверенную руководителем организации копию уведомления о поступлении заявки, или копию уведомления о поступлении и регистрации заявки на объект интеллектуальной собственности, или копию уведомления о номере международной заявки и дате международной подачи;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компенсации затрат по международной регистрации товарного знака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заверенную руководителем организации копию свидетельства на товарный знак, зарегистрированный в Государственном реестре товарных знаков, или копию уведомления о поступлении заявки или копию уведомления о поступлении и регистрации заявки на товарный знак.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53926"/>
            <a:ext cx="24383999" cy="763060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120000"/>
              </a:lnSpc>
              <a:spcBef>
                <a:spcPct val="0"/>
              </a:spcBef>
            </a:pPr>
            <a:r>
              <a:rPr lang="ru-RU" sz="4000" kern="1200" dirty="0">
                <a:solidFill>
                  <a:srgbClr val="092E5E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ПЕРЕЧЕНЬ ДОКУМЕНТОВ (продолжение)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415703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1341</Words>
  <Application>Microsoft Office PowerPoint</Application>
  <PresentationFormat>Произвольный</PresentationFormat>
  <Paragraphs>119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1_White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Бороненкова О.И.</cp:lastModifiedBy>
  <cp:revision>320</cp:revision>
  <cp:lastPrinted>2016-10-12T07:58:36Z</cp:lastPrinted>
  <dcterms:modified xsi:type="dcterms:W3CDTF">2016-11-01T11:38:40Z</dcterms:modified>
</cp:coreProperties>
</file>